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261" r:id="rId3"/>
    <p:sldId id="262" r:id="rId4"/>
    <p:sldId id="265" r:id="rId5"/>
    <p:sldId id="266" r:id="rId6"/>
    <p:sldId id="267" r:id="rId7"/>
    <p:sldId id="268" r:id="rId8"/>
    <p:sldId id="270" r:id="rId9"/>
    <p:sldId id="271" r:id="rId10"/>
    <p:sldId id="272" r:id="rId11"/>
    <p:sldId id="273" r:id="rId12"/>
    <p:sldId id="274" r:id="rId13"/>
    <p:sldId id="297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79" autoAdjust="0"/>
  </p:normalViewPr>
  <p:slideViewPr>
    <p:cSldViewPr>
      <p:cViewPr varScale="1">
        <p:scale>
          <a:sx n="70" d="100"/>
          <a:sy n="70" d="100"/>
        </p:scale>
        <p:origin x="-1075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80AAE29-EF99-4561-A9B8-0C5267DAC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94197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A4D3766-607D-4857-AD9E-023AB7C95B16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0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1026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1027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1028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1029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1" name="Rectangle 10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963EE-5732-44EB-B7EB-933DE8731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45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9 </a:t>
            </a:r>
            <a:r>
              <a:rPr lang="en-US" dirty="0"/>
              <a:t>- </a:t>
            </a:r>
            <a:fld id="{5503B26A-9DD9-4565-9C1C-D2C9F7D0DA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864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9 </a:t>
            </a:r>
            <a:r>
              <a:rPr lang="en-US" dirty="0"/>
              <a:t>- </a:t>
            </a:r>
            <a:fld id="{4B4585D7-2220-496C-9A54-2F34CD72D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9325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9 </a:t>
            </a:r>
            <a:r>
              <a:rPr lang="en-US" dirty="0"/>
              <a:t>- </a:t>
            </a:r>
            <a:fld id="{FF0C69D1-EAB4-4C2F-9E07-8F8DAA8369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570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9 </a:t>
            </a:r>
            <a:r>
              <a:rPr lang="en-US" dirty="0"/>
              <a:t>- </a:t>
            </a:r>
            <a:fld id="{A25FF278-6D9B-446B-9F27-9962377D87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96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9 </a:t>
            </a:r>
            <a:r>
              <a:rPr lang="en-US" dirty="0"/>
              <a:t>- </a:t>
            </a:r>
            <a:fld id="{5D6AD888-D307-4F9B-8730-DF061B29EA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024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9 </a:t>
            </a:r>
            <a:r>
              <a:rPr lang="en-US" dirty="0"/>
              <a:t>- </a:t>
            </a:r>
            <a:fld id="{8BB75E12-0B20-4CD4-A937-A9E890135C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646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9 </a:t>
            </a:r>
            <a:r>
              <a:rPr lang="en-US" dirty="0"/>
              <a:t>- </a:t>
            </a:r>
            <a:fld id="{615B00B9-E242-4A3F-9891-4A26F1DBC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040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9 </a:t>
            </a:r>
            <a:r>
              <a:rPr lang="en-US" dirty="0"/>
              <a:t>- </a:t>
            </a:r>
            <a:fld id="{DBC1112D-4F08-4F6A-B321-05DD645A0B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658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9 </a:t>
            </a:r>
            <a:r>
              <a:rPr lang="en-US" dirty="0"/>
              <a:t>- </a:t>
            </a:r>
            <a:fld id="{7905D344-AC84-4386-964F-9DAD3A1B46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322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9 </a:t>
            </a:r>
            <a:r>
              <a:rPr lang="en-US" dirty="0"/>
              <a:t>- </a:t>
            </a:r>
            <a:fld id="{108CD522-02D4-4244-8B69-04D5022FBB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476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9 </a:t>
            </a:r>
            <a:r>
              <a:rPr lang="en-US" dirty="0"/>
              <a:t>- </a:t>
            </a:r>
            <a:fld id="{97ADBFA9-5D72-498E-8484-D33B5B048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054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Lecture 9 </a:t>
            </a:r>
            <a:r>
              <a:rPr lang="en-US" dirty="0"/>
              <a:t>- </a:t>
            </a:r>
            <a:fld id="{5ACFD365-16D2-48E2-AB34-118F06A294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Lecture 9</a:t>
            </a:r>
            <a:br>
              <a:rPr lang="en-US" dirty="0" smtClean="0"/>
            </a:br>
            <a:r>
              <a:rPr lang="en-US" dirty="0" smtClean="0"/>
              <a:t>Design Patterns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CSCI – 3350   Software Engineering II</a:t>
            </a:r>
          </a:p>
          <a:p>
            <a:pPr eaLnBrk="1" hangingPunct="1"/>
            <a:r>
              <a:rPr lang="en-US" dirty="0" smtClean="0"/>
              <a:t>Fall 2014</a:t>
            </a:r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7C72B40C-3A1E-4769-BC12-61AA05188010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Design Patterns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GoF</a:t>
            </a:r>
            <a:r>
              <a:rPr lang="en-US" sz="2800" dirty="0" smtClean="0"/>
              <a:t> describes </a:t>
            </a:r>
            <a:r>
              <a:rPr lang="en-US" sz="2800" dirty="0" smtClean="0"/>
              <a:t>23 of the more commonly recurring patterns</a:t>
            </a:r>
          </a:p>
          <a:p>
            <a:pPr eaLnBrk="1" hangingPunct="1"/>
            <a:r>
              <a:rPr lang="en-US" sz="2800" dirty="0" smtClean="0"/>
              <a:t>The patterns are classified into three categories</a:t>
            </a:r>
          </a:p>
          <a:p>
            <a:pPr lvl="1" eaLnBrk="1" hangingPunct="1"/>
            <a:r>
              <a:rPr lang="en-US" sz="2400" dirty="0" smtClean="0"/>
              <a:t>Creational</a:t>
            </a:r>
          </a:p>
          <a:p>
            <a:pPr lvl="2" eaLnBrk="1" hangingPunct="1"/>
            <a:r>
              <a:rPr lang="en-US" sz="2000" dirty="0" smtClean="0"/>
              <a:t>Concerned with creating object</a:t>
            </a:r>
          </a:p>
          <a:p>
            <a:pPr lvl="2" eaLnBrk="1" hangingPunct="1"/>
            <a:r>
              <a:rPr lang="en-US" sz="2000" dirty="0" smtClean="0"/>
              <a:t>Object instantiation is deferred to a subclass</a:t>
            </a:r>
          </a:p>
          <a:p>
            <a:pPr lvl="1" eaLnBrk="1" hangingPunct="1"/>
            <a:r>
              <a:rPr lang="en-US" sz="2400" dirty="0" smtClean="0"/>
              <a:t>Structural</a:t>
            </a:r>
          </a:p>
          <a:p>
            <a:pPr lvl="2" eaLnBrk="1" hangingPunct="1"/>
            <a:r>
              <a:rPr lang="en-US" sz="2000" dirty="0" smtClean="0"/>
              <a:t>Concerned with the composition of classes or objects</a:t>
            </a:r>
          </a:p>
          <a:p>
            <a:pPr lvl="1" eaLnBrk="1" hangingPunct="1"/>
            <a:r>
              <a:rPr lang="en-US" sz="2400" dirty="0" smtClean="0"/>
              <a:t>Behavioral</a:t>
            </a:r>
          </a:p>
          <a:p>
            <a:pPr lvl="2" eaLnBrk="1" hangingPunct="1"/>
            <a:r>
              <a:rPr lang="en-US" sz="2000" dirty="0" smtClean="0"/>
              <a:t>How classes or object interact or distribute 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9E2D136D-8C61-4C30-AA11-B552B24EA873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5365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Pattern Classification</a:t>
            </a:r>
          </a:p>
        </p:txBody>
      </p:sp>
      <p:graphicFrame>
        <p:nvGraphicFramePr>
          <p:cNvPr id="102465" name="Group 65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8153400" cy="4602163"/>
        </p:xfrm>
        <a:graphic>
          <a:graphicData uri="http://schemas.openxmlformats.org/drawingml/2006/table">
            <a:tbl>
              <a:tblPr/>
              <a:tblGrid>
                <a:gridCol w="1677988"/>
                <a:gridCol w="1998662"/>
                <a:gridCol w="1758950"/>
                <a:gridCol w="2717800"/>
              </a:tblGrid>
              <a:tr h="396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2" marB="4572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Purpose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2" marB="4572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Creational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Structural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Behavioral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Class Scope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Factory Method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Adapter(class)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Interpreter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Template Method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9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Object Scope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Abstract Factory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Builder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Prototype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Singleton*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Adapter*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Bridge*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Composite*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Decorator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Façade*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Flyweight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Proxy*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Chain of Responsibility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Command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Iterator*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Mediator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Memento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Observer*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State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Strategy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Visitor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2B04AF9B-0EED-40A7-9AF4-003C442534D0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638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Format</a:t>
            </a:r>
          </a:p>
        </p:txBody>
      </p:sp>
      <p:sp>
        <p:nvSpPr>
          <p:cNvPr id="1639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/>
            <a:r>
              <a:rPr lang="en-US" smtClean="0"/>
              <a:t>13 section standard format</a:t>
            </a:r>
          </a:p>
          <a:p>
            <a:pPr lvl="1" eaLnBrk="1" hangingPunct="1"/>
            <a:r>
              <a:rPr lang="en-US" smtClean="0"/>
              <a:t>Pattern name and classification</a:t>
            </a:r>
          </a:p>
          <a:p>
            <a:pPr lvl="1" eaLnBrk="1" hangingPunct="1"/>
            <a:r>
              <a:rPr lang="en-US" smtClean="0"/>
              <a:t>Scope</a:t>
            </a:r>
          </a:p>
          <a:p>
            <a:pPr lvl="2" eaLnBrk="1" hangingPunct="1"/>
            <a:r>
              <a:rPr lang="en-US" smtClean="0"/>
              <a:t>Class</a:t>
            </a:r>
          </a:p>
          <a:p>
            <a:pPr lvl="3" eaLnBrk="1" hangingPunct="1"/>
            <a:r>
              <a:rPr lang="en-US" smtClean="0"/>
              <a:t>Deals with relationships between classes and their subclasses</a:t>
            </a:r>
          </a:p>
          <a:p>
            <a:pPr lvl="3" eaLnBrk="1" hangingPunct="1"/>
            <a:r>
              <a:rPr lang="en-US" smtClean="0"/>
              <a:t>Established through inheritance and are static </a:t>
            </a:r>
          </a:p>
          <a:p>
            <a:pPr lvl="3" eaLnBrk="1" hangingPunct="1"/>
            <a:r>
              <a:rPr lang="en-US" smtClean="0"/>
              <a:t>Fixed at compile time</a:t>
            </a:r>
          </a:p>
          <a:p>
            <a:pPr lvl="2" eaLnBrk="1" hangingPunct="1"/>
            <a:r>
              <a:rPr lang="en-US" smtClean="0"/>
              <a:t>Object </a:t>
            </a:r>
          </a:p>
          <a:p>
            <a:pPr lvl="3" eaLnBrk="1" hangingPunct="1"/>
            <a:r>
              <a:rPr lang="en-US" smtClean="0"/>
              <a:t>Deals with relationships between objects</a:t>
            </a:r>
          </a:p>
          <a:p>
            <a:pPr lvl="3" eaLnBrk="1" hangingPunct="1"/>
            <a:r>
              <a:rPr lang="en-US" smtClean="0"/>
              <a:t>Set or changed at runtime and are therefore dynamic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 Format (cont)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Category</a:t>
            </a:r>
          </a:p>
          <a:p>
            <a:pPr lvl="2" eaLnBrk="1" hangingPunct="1"/>
            <a:r>
              <a:rPr lang="en-US" smtClean="0"/>
              <a:t>Creational</a:t>
            </a:r>
          </a:p>
          <a:p>
            <a:pPr lvl="2" eaLnBrk="1" hangingPunct="1"/>
            <a:r>
              <a:rPr lang="en-US" smtClean="0"/>
              <a:t>Structural</a:t>
            </a:r>
          </a:p>
          <a:p>
            <a:pPr lvl="2" eaLnBrk="1" hangingPunct="1"/>
            <a:r>
              <a:rPr lang="en-US" smtClean="0"/>
              <a:t>Behavioral</a:t>
            </a:r>
          </a:p>
          <a:p>
            <a:endParaRPr lang="en-US" smtClean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A72941B2-DC9A-47A7-8F8F-F0630250F890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708CDB97-5F0C-4264-B523-38F214730C52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Format (continued)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Intent</a:t>
            </a:r>
          </a:p>
          <a:p>
            <a:pPr lvl="2" eaLnBrk="1" hangingPunct="1"/>
            <a:r>
              <a:rPr lang="en-US" dirty="0" smtClean="0"/>
              <a:t>What does the pattern do?</a:t>
            </a:r>
          </a:p>
          <a:p>
            <a:pPr lvl="2" eaLnBrk="1" hangingPunct="1"/>
            <a:r>
              <a:rPr lang="en-US" dirty="0" smtClean="0"/>
              <a:t>What problem is solved?</a:t>
            </a:r>
          </a:p>
          <a:p>
            <a:pPr lvl="1" eaLnBrk="1" hangingPunct="1"/>
            <a:r>
              <a:rPr lang="en-US" dirty="0" smtClean="0"/>
              <a:t>Also known </a:t>
            </a:r>
            <a:r>
              <a:rPr lang="en-US" dirty="0" smtClean="0"/>
              <a:t>as (optional)</a:t>
            </a:r>
            <a:endParaRPr lang="en-US" dirty="0" smtClean="0"/>
          </a:p>
          <a:p>
            <a:pPr lvl="2" eaLnBrk="1" hangingPunct="1"/>
            <a:r>
              <a:rPr lang="en-US" dirty="0" smtClean="0"/>
              <a:t>Alternative names for the pattern</a:t>
            </a:r>
          </a:p>
          <a:p>
            <a:pPr lvl="1" eaLnBrk="1" hangingPunct="1"/>
            <a:r>
              <a:rPr lang="en-US" dirty="0" smtClean="0"/>
              <a:t>Motivation</a:t>
            </a:r>
          </a:p>
          <a:p>
            <a:pPr lvl="2" eaLnBrk="1" hangingPunct="1"/>
            <a:r>
              <a:rPr lang="en-US" dirty="0" smtClean="0"/>
              <a:t>A scenario that illustrates</a:t>
            </a:r>
          </a:p>
          <a:p>
            <a:pPr lvl="3" eaLnBrk="1" hangingPunct="1"/>
            <a:r>
              <a:rPr lang="en-US" dirty="0" smtClean="0"/>
              <a:t>The problem</a:t>
            </a:r>
          </a:p>
          <a:p>
            <a:pPr lvl="3" eaLnBrk="1" hangingPunct="1"/>
            <a:r>
              <a:rPr lang="en-US" dirty="0" smtClean="0"/>
              <a:t>How the pattern solves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4032429E-A9CF-4E9E-BC8D-59735DD9A29E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Format (continued)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Applicability</a:t>
            </a:r>
          </a:p>
          <a:p>
            <a:pPr lvl="2" eaLnBrk="1" hangingPunct="1"/>
            <a:r>
              <a:rPr lang="en-US" smtClean="0"/>
              <a:t>To what situation can the pattern be applied?</a:t>
            </a:r>
          </a:p>
          <a:p>
            <a:pPr lvl="2" eaLnBrk="1" hangingPunct="1"/>
            <a:r>
              <a:rPr lang="en-US" smtClean="0"/>
              <a:t>A diagram of the classes involved</a:t>
            </a:r>
          </a:p>
          <a:p>
            <a:pPr lvl="3" eaLnBrk="1" hangingPunct="1"/>
            <a:r>
              <a:rPr lang="en-US" smtClean="0"/>
              <a:t>Uses OMT (Object Modeling Technique) not UML</a:t>
            </a:r>
          </a:p>
          <a:p>
            <a:pPr lvl="1" eaLnBrk="1" hangingPunct="1"/>
            <a:r>
              <a:rPr lang="en-US" smtClean="0"/>
              <a:t>Participants</a:t>
            </a:r>
          </a:p>
          <a:p>
            <a:pPr lvl="2" eaLnBrk="1" hangingPunct="1"/>
            <a:r>
              <a:rPr lang="en-US" smtClean="0"/>
              <a:t>Classes or objects involved</a:t>
            </a:r>
          </a:p>
          <a:p>
            <a:pPr lvl="1" eaLnBrk="1" hangingPunct="1"/>
            <a:r>
              <a:rPr lang="en-US" smtClean="0"/>
              <a:t>Collaborations</a:t>
            </a:r>
          </a:p>
          <a:p>
            <a:pPr lvl="2" eaLnBrk="1" hangingPunct="1"/>
            <a:r>
              <a:rPr lang="en-US" smtClean="0"/>
              <a:t>How the participants interact to carry out their responsibilities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A3F11415-4262-454D-8D30-35F23154CD99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Format (continued)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Consequences</a:t>
            </a:r>
          </a:p>
          <a:p>
            <a:pPr lvl="2" eaLnBrk="1" hangingPunct="1"/>
            <a:r>
              <a:rPr lang="en-US" smtClean="0"/>
              <a:t>Trade-offs and results of using the pattern</a:t>
            </a:r>
          </a:p>
          <a:p>
            <a:pPr lvl="1" eaLnBrk="1" hangingPunct="1"/>
            <a:r>
              <a:rPr lang="en-US" smtClean="0"/>
              <a:t>Implementation</a:t>
            </a:r>
          </a:p>
          <a:p>
            <a:pPr lvl="2" eaLnBrk="1" hangingPunct="1"/>
            <a:r>
              <a:rPr lang="en-US" smtClean="0"/>
              <a:t>Pitfalls, hints, and techniques</a:t>
            </a:r>
          </a:p>
          <a:p>
            <a:pPr lvl="2" eaLnBrk="1" hangingPunct="1"/>
            <a:r>
              <a:rPr lang="en-US" smtClean="0"/>
              <a:t>Language-specific issues</a:t>
            </a:r>
          </a:p>
          <a:p>
            <a:pPr lvl="1" eaLnBrk="1" hangingPunct="1"/>
            <a:r>
              <a:rPr lang="en-US" smtClean="0"/>
              <a:t>Sample code</a:t>
            </a:r>
          </a:p>
          <a:p>
            <a:pPr lvl="2" eaLnBrk="1" hangingPunct="1"/>
            <a:r>
              <a:rPr lang="en-US" smtClean="0"/>
              <a:t>Code snippets to illustrate the pattern</a:t>
            </a:r>
          </a:p>
          <a:p>
            <a:pPr lvl="1" eaLnBrk="1" hangingPunct="1"/>
            <a:r>
              <a:rPr lang="en-US" smtClean="0"/>
              <a:t>Known uses</a:t>
            </a:r>
          </a:p>
          <a:p>
            <a:pPr lvl="2" eaLnBrk="1" hangingPunct="1"/>
            <a:r>
              <a:rPr lang="en-US" smtClean="0"/>
              <a:t>Examples of the pattern found in “real”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16BE810D-CBA3-4AC4-A4DA-DD9CAA060D96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Format (continued)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Related Patterns</a:t>
            </a:r>
          </a:p>
          <a:p>
            <a:pPr lvl="2" eaLnBrk="1" hangingPunct="1"/>
            <a:r>
              <a:rPr lang="en-US" dirty="0" smtClean="0"/>
              <a:t>Closely related patterns and differences among patterns</a:t>
            </a:r>
          </a:p>
          <a:p>
            <a:pPr eaLnBrk="1" hangingPunct="1"/>
            <a:r>
              <a:rPr lang="en-US" dirty="0" smtClean="0"/>
              <a:t>When studying a design pattern, I find it helpful to begin with</a:t>
            </a:r>
          </a:p>
          <a:p>
            <a:pPr lvl="1" eaLnBrk="1" hangingPunct="1"/>
            <a:r>
              <a:rPr lang="en-US" dirty="0" smtClean="0"/>
              <a:t>Intent</a:t>
            </a:r>
          </a:p>
          <a:p>
            <a:pPr lvl="1" eaLnBrk="1" hangingPunct="1"/>
            <a:r>
              <a:rPr lang="en-US" dirty="0" smtClean="0"/>
              <a:t>Applicability</a:t>
            </a:r>
          </a:p>
          <a:p>
            <a:pPr lvl="1" eaLnBrk="1" hangingPunct="1"/>
            <a:r>
              <a:rPr lang="en-US" dirty="0" smtClean="0"/>
              <a:t>Known uses</a:t>
            </a:r>
          </a:p>
          <a:p>
            <a:pPr lvl="1" eaLnBrk="1" hangingPunct="1"/>
            <a:r>
              <a:rPr lang="en-US" dirty="0" smtClean="0"/>
              <a:t>Motivation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CE47F87D-9471-45DA-84E8-5C6D55A594EA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Singleton (Object – Creational)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Intent</a:t>
            </a:r>
          </a:p>
          <a:p>
            <a:pPr lvl="1" eaLnBrk="1" hangingPunct="1"/>
            <a:r>
              <a:rPr lang="en-US" smtClean="0"/>
              <a:t>To ensure that a class has only 1 instance</a:t>
            </a:r>
          </a:p>
          <a:p>
            <a:pPr lvl="1" eaLnBrk="1" hangingPunct="1"/>
            <a:r>
              <a:rPr lang="en-US" smtClean="0"/>
              <a:t>Provide a single point of access to the instance</a:t>
            </a:r>
          </a:p>
          <a:p>
            <a:pPr eaLnBrk="1" hangingPunct="1"/>
            <a:r>
              <a:rPr lang="en-US" smtClean="0"/>
              <a:t>Applicability</a:t>
            </a:r>
          </a:p>
          <a:p>
            <a:pPr lvl="1" eaLnBrk="1" hangingPunct="1"/>
            <a:r>
              <a:rPr lang="en-US" smtClean="0"/>
              <a:t>Use the Singleton pattern when:</a:t>
            </a:r>
          </a:p>
          <a:p>
            <a:pPr lvl="2" eaLnBrk="1" hangingPunct="1"/>
            <a:r>
              <a:rPr lang="en-US" smtClean="0"/>
              <a:t>There must be exactly 1 instance of a class</a:t>
            </a:r>
          </a:p>
          <a:p>
            <a:pPr lvl="2" eaLnBrk="1" hangingPunct="1"/>
            <a:r>
              <a:rPr lang="en-US" smtClean="0"/>
              <a:t>That instance must be accessible to all from 1 point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792FF952-346A-4C27-BFA5-6B4BE8EA01BD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Singleton (continued)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Known uses</a:t>
            </a:r>
          </a:p>
          <a:p>
            <a:pPr lvl="1" eaLnBrk="1" hangingPunct="1"/>
            <a:r>
              <a:rPr lang="en-US" smtClean="0"/>
              <a:t>Smalltalk only examples supplied by Gamma</a:t>
            </a:r>
          </a:p>
          <a:p>
            <a:pPr eaLnBrk="1" hangingPunct="1"/>
            <a:r>
              <a:rPr lang="en-US" smtClean="0"/>
              <a:t>Motivation</a:t>
            </a:r>
          </a:p>
          <a:p>
            <a:pPr lvl="1" eaLnBrk="1" hangingPunct="1"/>
            <a:r>
              <a:rPr lang="en-US" smtClean="0"/>
              <a:t>To avoid conflicts, it is critical that some classes have only 1 instance</a:t>
            </a:r>
          </a:p>
          <a:p>
            <a:pPr lvl="2" eaLnBrk="1" hangingPunct="1"/>
            <a:r>
              <a:rPr lang="en-US" smtClean="0"/>
              <a:t>A file system that is a class within an operating system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CC5DDEF2-8AED-485E-8F13-9B505E97961B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 from architecture</a:t>
            </a:r>
          </a:p>
          <a:p>
            <a:pPr eaLnBrk="1" hangingPunct="1"/>
            <a:r>
              <a:rPr lang="en-US" smtClean="0"/>
              <a:t>Basic design patterns</a:t>
            </a:r>
          </a:p>
          <a:p>
            <a:pPr eaLnBrk="1" hangingPunct="1"/>
            <a:r>
              <a:rPr lang="en-US" smtClean="0"/>
              <a:t>Standard format</a:t>
            </a:r>
          </a:p>
          <a:p>
            <a:pPr eaLnBrk="1" hangingPunct="1"/>
            <a:r>
              <a:rPr lang="en-US" smtClean="0"/>
              <a:t>Example 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105EFDC1-A9E1-4411-B046-F38AB7EF61ED}" type="slidenum">
              <a:rPr lang="en-US" sz="1400" smtClean="0">
                <a:latin typeface="Arial" charset="0"/>
              </a:rPr>
              <a:pPr eaLnBrk="1" hangingPunct="1"/>
              <a:t>20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Exercise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Produce a list of classes that might be used to create a graph of the type shown</a:t>
            </a:r>
          </a:p>
          <a:p>
            <a:pPr lvl="1" eaLnBrk="1" hangingPunct="1"/>
            <a:r>
              <a:rPr lang="en-US" smtClean="0"/>
              <a:t>Your design should be highly modular</a:t>
            </a:r>
          </a:p>
          <a:p>
            <a:pPr lvl="2" eaLnBrk="1" hangingPunct="1"/>
            <a:r>
              <a:rPr lang="en-US" smtClean="0"/>
              <a:t>Each aspect of the graph must be modeled as a separate class</a:t>
            </a:r>
          </a:p>
          <a:p>
            <a:pPr lvl="1" eaLnBrk="1" hangingPunct="1"/>
            <a:r>
              <a:rPr lang="en-US" smtClean="0"/>
              <a:t>The actual “drawing” will be achieved by calling a low level class Plot, whose specification is supplied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F5A0B759-878E-42D6-9A24-49823A684E7C}" type="slidenum">
              <a:rPr lang="en-US" sz="1400" smtClean="0">
                <a:latin typeface="Arial" charset="0"/>
              </a:rPr>
              <a:pPr eaLnBrk="1" hangingPunct="1"/>
              <a:t>21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Façade </a:t>
            </a:r>
            <a:r>
              <a:rPr lang="en-US" smtClean="0"/>
              <a:t>(Object-Structural)</a:t>
            </a:r>
            <a:endParaRPr 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Provide a unified interface to a set of interfaces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Define a higher-level interface that make the underlying functionality easier to use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Applicability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You need to provide a simple interface to a complex subsystem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Many users don’t need the flexibility of the subsystem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All that flexibility is difficult to manage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Provide a default view of the subsystem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048E5CCC-F825-4078-AB09-1DC954E51BC8}" type="slidenum">
              <a:rPr lang="en-US" sz="1400" smtClean="0">
                <a:latin typeface="Arial" charset="0"/>
              </a:rPr>
              <a:pPr eaLnBrk="1" hangingPunct="1"/>
              <a:t>22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Façade (continued)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Known 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Compilers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Suppose you want to compile a single line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Don’t need the hassle of calling the scanner, parser, parse tree generator, optimizer, code generator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Provide a simple interface with defaults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Motivation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Structure a system into a subsystem to manage complexity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Shield the client from complex interfaces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F2C0281B-D015-4BE4-BC02-B9360E23BC1B}" type="slidenum">
              <a:rPr lang="en-US" sz="1400" smtClean="0">
                <a:latin typeface="Arial" charset="0"/>
              </a:rPr>
              <a:pPr eaLnBrk="1" hangingPunct="1"/>
              <a:t>23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Observer (Object-Behavioral)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Intent</a:t>
            </a:r>
          </a:p>
          <a:p>
            <a:pPr lvl="1" eaLnBrk="1" hangingPunct="1"/>
            <a:r>
              <a:rPr lang="en-US" dirty="0" smtClean="0"/>
              <a:t>Define a one-to-many dependency between objects so all dependents of an object are notified when the primary object changes state</a:t>
            </a:r>
          </a:p>
          <a:p>
            <a:pPr eaLnBrk="1" hangingPunct="1"/>
            <a:r>
              <a:rPr lang="en-US" dirty="0" smtClean="0"/>
              <a:t>Applicability</a:t>
            </a:r>
          </a:p>
          <a:p>
            <a:pPr lvl="1" eaLnBrk="1" hangingPunct="1"/>
            <a:r>
              <a:rPr lang="en-US" dirty="0" smtClean="0"/>
              <a:t>When an object’s state changes, with this change causing changes in other objects, but the changing object doesn’t know how many dependant objects there are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7CD6F0F1-3AF2-4A8F-BFB7-E3DB8A14A873}" type="slidenum">
              <a:rPr lang="en-US" sz="1400" smtClean="0">
                <a:latin typeface="Arial" charset="0"/>
              </a:rPr>
              <a:pPr eaLnBrk="1" hangingPunct="1"/>
              <a:t>24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Observer (continued)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Known 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Model / View / Controller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Controller gets user inputs and sends message to model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Model performs its calculations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View displays the model’s state, when notified by subscribe/notify protocol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Motivation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Create a loose coupling between the objects involved</a:t>
            </a:r>
          </a:p>
          <a:p>
            <a:pPr lvl="3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0F43671B-0994-4E6B-B583-231610005625}" type="slidenum">
              <a:rPr lang="en-US" sz="1400" smtClean="0">
                <a:latin typeface="Arial" charset="0"/>
              </a:rPr>
              <a:pPr eaLnBrk="1" hangingPunct="1"/>
              <a:t>25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Proxy (Object-Structural)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Intent</a:t>
            </a:r>
          </a:p>
          <a:p>
            <a:pPr lvl="1" eaLnBrk="1" hangingPunct="1"/>
            <a:r>
              <a:rPr lang="en-US" sz="2400" smtClean="0"/>
              <a:t>To provide a placeholder for another object</a:t>
            </a:r>
          </a:p>
          <a:p>
            <a:pPr eaLnBrk="1" hangingPunct="1"/>
            <a:r>
              <a:rPr lang="en-US" sz="2800" smtClean="0"/>
              <a:t>Applicability</a:t>
            </a:r>
          </a:p>
          <a:p>
            <a:pPr lvl="1" eaLnBrk="1" hangingPunct="1"/>
            <a:r>
              <a:rPr lang="en-US" sz="2400" smtClean="0"/>
              <a:t>When you need a more versatile reference than a pointer</a:t>
            </a:r>
          </a:p>
          <a:p>
            <a:pPr lvl="1" eaLnBrk="1" hangingPunct="1"/>
            <a:r>
              <a:rPr lang="en-US" sz="2400" smtClean="0"/>
              <a:t>Client sends messages to the proxy </a:t>
            </a:r>
          </a:p>
          <a:p>
            <a:pPr lvl="1" eaLnBrk="1" hangingPunct="1"/>
            <a:r>
              <a:rPr lang="en-US" sz="2400" smtClean="0"/>
              <a:t>Proxy provides additional services</a:t>
            </a:r>
          </a:p>
          <a:p>
            <a:pPr lvl="2" eaLnBrk="1" hangingPunct="1"/>
            <a:r>
              <a:rPr lang="en-US" sz="2000" smtClean="0"/>
              <a:t>Security</a:t>
            </a:r>
          </a:p>
          <a:p>
            <a:pPr lvl="2" eaLnBrk="1" hangingPunct="1"/>
            <a:r>
              <a:rPr lang="en-US" sz="2000" smtClean="0"/>
              <a:t>Data validation</a:t>
            </a:r>
          </a:p>
          <a:p>
            <a:pPr lvl="1" eaLnBrk="1" hangingPunct="1"/>
            <a:r>
              <a:rPr lang="en-US" sz="2400" smtClean="0"/>
              <a:t>Can be used to delay server request until really needed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1F4E04CB-E8F9-46D3-9674-4B4374078BC8}" type="slidenum">
              <a:rPr lang="en-US" sz="1400" smtClean="0">
                <a:latin typeface="Arial" charset="0"/>
              </a:rPr>
              <a:pPr eaLnBrk="1" hangingPunct="1"/>
              <a:t>26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Proxy (continued)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Known uses</a:t>
            </a:r>
          </a:p>
          <a:p>
            <a:pPr lvl="1" eaLnBrk="1" hangingPunct="1"/>
            <a:r>
              <a:rPr lang="en-US" smtClean="0"/>
              <a:t>Instead of inserting a complex graphic into a document, insert a proxy</a:t>
            </a:r>
          </a:p>
          <a:p>
            <a:pPr lvl="1" eaLnBrk="1" hangingPunct="1"/>
            <a:r>
              <a:rPr lang="en-US" smtClean="0"/>
              <a:t>The proxy will load the real graphic when needed</a:t>
            </a:r>
          </a:p>
          <a:p>
            <a:pPr eaLnBrk="1" hangingPunct="1"/>
            <a:r>
              <a:rPr lang="en-US" smtClean="0"/>
              <a:t>Motivation</a:t>
            </a:r>
          </a:p>
          <a:p>
            <a:pPr lvl="1" eaLnBrk="1" hangingPunct="1"/>
            <a:r>
              <a:rPr lang="en-US" smtClean="0"/>
              <a:t>When you need to enhance a server</a:t>
            </a:r>
          </a:p>
          <a:p>
            <a:pPr lvl="1" eaLnBrk="1" hangingPunct="1"/>
            <a:r>
              <a:rPr lang="en-US" smtClean="0"/>
              <a:t>Postpone an activity until it is needed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99D215ED-8E78-4DE2-8157-C7AEBB6EC9E9}" type="slidenum">
              <a:rPr lang="en-US" sz="1400" smtClean="0">
                <a:latin typeface="Arial" charset="0"/>
              </a:rPr>
              <a:pPr eaLnBrk="1" hangingPunct="1"/>
              <a:t>27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Composite (Object-Structural)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Intent</a:t>
            </a:r>
          </a:p>
          <a:p>
            <a:pPr lvl="1" eaLnBrk="1" hangingPunct="1"/>
            <a:r>
              <a:rPr lang="en-US" smtClean="0"/>
              <a:t>Decompose objects into tree structures that represent a  part/whole  hierarchy</a:t>
            </a:r>
          </a:p>
          <a:p>
            <a:pPr eaLnBrk="1" hangingPunct="1"/>
            <a:r>
              <a:rPr lang="en-US" smtClean="0"/>
              <a:t>Applicability</a:t>
            </a:r>
          </a:p>
          <a:p>
            <a:pPr lvl="1" eaLnBrk="1" hangingPunct="1"/>
            <a:r>
              <a:rPr lang="en-US" smtClean="0"/>
              <a:t>When you need to represent whole/part relationship</a:t>
            </a:r>
          </a:p>
          <a:p>
            <a:pPr lvl="1" eaLnBrk="1" hangingPunct="1"/>
            <a:r>
              <a:rPr lang="en-US" smtClean="0"/>
              <a:t>When you want to treat objects and composition of objects equivalently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D0FDD757-2AE1-4015-8A3C-5B0BAC20ECFA}" type="slidenum">
              <a:rPr lang="en-US" sz="1400" smtClean="0">
                <a:latin typeface="Arial" charset="0"/>
              </a:rPr>
              <a:pPr eaLnBrk="1" hangingPunct="1"/>
              <a:t>28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Composite (continued)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Known uses</a:t>
            </a:r>
          </a:p>
          <a:p>
            <a:pPr lvl="1" eaLnBrk="1" hangingPunct="1"/>
            <a:r>
              <a:rPr lang="en-US" smtClean="0"/>
              <a:t>File systems consist of</a:t>
            </a:r>
          </a:p>
          <a:p>
            <a:pPr lvl="2" eaLnBrk="1" hangingPunct="1"/>
            <a:r>
              <a:rPr lang="en-US" smtClean="0"/>
              <a:t>Directories</a:t>
            </a:r>
          </a:p>
          <a:p>
            <a:pPr lvl="2" eaLnBrk="1" hangingPunct="1"/>
            <a:r>
              <a:rPr lang="en-US" smtClean="0"/>
              <a:t>Files</a:t>
            </a:r>
          </a:p>
          <a:p>
            <a:pPr lvl="2" eaLnBrk="1" hangingPunct="1"/>
            <a:r>
              <a:rPr lang="en-US" smtClean="0"/>
              <a:t>But directories can hold files and other directories</a:t>
            </a:r>
          </a:p>
          <a:p>
            <a:pPr lvl="1" eaLnBrk="1" hangingPunct="1"/>
            <a:r>
              <a:rPr lang="en-US" smtClean="0"/>
              <a:t>Composite drawings</a:t>
            </a:r>
          </a:p>
          <a:p>
            <a:pPr eaLnBrk="1" hangingPunct="1"/>
            <a:r>
              <a:rPr lang="en-US" smtClean="0"/>
              <a:t>Motivation</a:t>
            </a:r>
          </a:p>
          <a:p>
            <a:pPr lvl="1" eaLnBrk="1" hangingPunct="1"/>
            <a:r>
              <a:rPr lang="en-US" smtClean="0"/>
              <a:t>Provide a uniform treatment of objects and composites of objects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B19A850C-5B94-4042-A925-9BED7493E879}" type="slidenum">
              <a:rPr lang="en-US" sz="1400" smtClean="0">
                <a:latin typeface="Arial" charset="0"/>
              </a:rPr>
              <a:pPr eaLnBrk="1" hangingPunct="1"/>
              <a:t>29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Adapter (Object-Structural)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Intent</a:t>
            </a:r>
          </a:p>
          <a:p>
            <a:pPr lvl="1" eaLnBrk="1" hangingPunct="1"/>
            <a:r>
              <a:rPr lang="en-US" smtClean="0"/>
              <a:t>Convert the interface of a class into another interface more convenient for the client</a:t>
            </a:r>
          </a:p>
          <a:p>
            <a:pPr eaLnBrk="1" hangingPunct="1"/>
            <a:r>
              <a:rPr lang="en-US" smtClean="0"/>
              <a:t>Applicability</a:t>
            </a:r>
          </a:p>
          <a:p>
            <a:pPr lvl="1" eaLnBrk="1" hangingPunct="1"/>
            <a:r>
              <a:rPr lang="en-US" smtClean="0"/>
              <a:t>When you want to use an existing class, but the interface doesn’t match the one you need</a:t>
            </a:r>
          </a:p>
          <a:p>
            <a:pPr lvl="1" eaLnBrk="1" hangingPunct="1"/>
            <a:r>
              <a:rPr lang="en-US" smtClean="0"/>
              <a:t>Need to use several classes, each with different interfaces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86A3874E-4384-4183-A4EF-5713F889BF2A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Recall the Chess Master Analogy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Software Design Master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Must know, understand, and apply the </a:t>
            </a:r>
            <a:r>
              <a:rPr lang="en-US" dirty="0" err="1" smtClean="0"/>
              <a:t>deisgn</a:t>
            </a:r>
            <a:r>
              <a:rPr lang="en-US" dirty="0" smtClean="0"/>
              <a:t> patterns</a:t>
            </a:r>
          </a:p>
          <a:p>
            <a:pPr eaLnBrk="1" hangingPunct="1"/>
            <a:r>
              <a:rPr lang="en-US" dirty="0"/>
              <a:t>There are hundreds of these patterns</a:t>
            </a:r>
          </a:p>
          <a:p>
            <a:pPr eaLnBrk="1" hangingPunct="1"/>
            <a:r>
              <a:rPr lang="en-US" dirty="0"/>
              <a:t>The more frequently occurring patterns have been cataloged</a:t>
            </a:r>
          </a:p>
          <a:p>
            <a:pPr eaLnBrk="1" hangingPunct="1"/>
            <a:r>
              <a:rPr lang="en-US" dirty="0"/>
              <a:t>We will examine a subset of </a:t>
            </a:r>
            <a:r>
              <a:rPr lang="en-US" dirty="0" smtClean="0"/>
              <a:t>these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CBD6A9F8-41CC-4EB1-B6EB-EB88AAC593A5}" type="slidenum">
              <a:rPr lang="en-US" sz="1400" smtClean="0">
                <a:latin typeface="Arial" charset="0"/>
              </a:rPr>
              <a:pPr eaLnBrk="1" hangingPunct="1"/>
              <a:t>30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Adapter (continued)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Known 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Suppose you have a Windows application that uses the Windows file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You need to run the application under UNIX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Write an adapter that accepts Windows file system calls and in turn makes the appropriate UNIX file system calls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Motivation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You have existing classes that provide the services you need, but not the interface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AB4B5C7D-DE1E-43CC-A9A5-AAD1D162A489}" type="slidenum">
              <a:rPr lang="en-US" sz="1400" smtClean="0">
                <a:latin typeface="Arial" charset="0"/>
              </a:rPr>
              <a:pPr eaLnBrk="1" hangingPunct="1"/>
              <a:t>31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Bridge (Object-Structural)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Intent</a:t>
            </a:r>
          </a:p>
          <a:p>
            <a:pPr lvl="1" eaLnBrk="1" hangingPunct="1"/>
            <a:r>
              <a:rPr lang="en-US" sz="2400" smtClean="0"/>
              <a:t>Decouple an abstraction from its implementation to allow the two to vary independently</a:t>
            </a:r>
          </a:p>
          <a:p>
            <a:pPr lvl="2" eaLnBrk="1" hangingPunct="1"/>
            <a:r>
              <a:rPr lang="en-US" sz="2000" smtClean="0"/>
              <a:t>Want to provide the capability to run an application on multiple platforms</a:t>
            </a:r>
          </a:p>
          <a:p>
            <a:pPr eaLnBrk="1" hangingPunct="1"/>
            <a:r>
              <a:rPr lang="en-US" sz="2800" smtClean="0"/>
              <a:t>Applicability</a:t>
            </a:r>
          </a:p>
          <a:p>
            <a:pPr lvl="1" eaLnBrk="1" hangingPunct="1"/>
            <a:r>
              <a:rPr lang="en-US" sz="2400" smtClean="0"/>
              <a:t>When you want changes in the implementation to not affect their clients</a:t>
            </a:r>
          </a:p>
          <a:p>
            <a:pPr lvl="1" eaLnBrk="1" hangingPunct="1"/>
            <a:r>
              <a:rPr lang="en-US" sz="2400" smtClean="0"/>
              <a:t>When you want to hide the implementation from a client</a:t>
            </a:r>
          </a:p>
          <a:p>
            <a:pPr lvl="2" eaLnBrk="1" hangingPunct="1"/>
            <a:r>
              <a:rPr lang="en-US" sz="2000" smtClean="0"/>
              <a:t>C++ (unfortunately) refers to this as a proxy class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8F5614FB-856E-4071-9E62-950E0A9AF45D}" type="slidenum">
              <a:rPr lang="en-US" sz="1400" smtClean="0">
                <a:latin typeface="Arial" charset="0"/>
              </a:rPr>
              <a:pPr eaLnBrk="1" hangingPunct="1"/>
              <a:t>32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Bridge (continued)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Known 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Isolate graphic clients from the hardware –UNIX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Isolate clients using windowing from platform specifics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Motivation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Isolate client abstractions from their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Difference between Bridge and Adapter?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 Adapter is used for existing client code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 Bridge is an integral part of the initial design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96AA1BE6-2A7C-479C-A43F-B75EFF69976E}" type="slidenum">
              <a:rPr lang="en-US" sz="1400" smtClean="0">
                <a:latin typeface="Arial" charset="0"/>
              </a:rPr>
              <a:pPr eaLnBrk="1" hangingPunct="1"/>
              <a:t>33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Iterator (Object-Behavioral)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Provide a means of accessing the elements of an aggregate structure, sequentially, without exposing the underlying structure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Applicability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provide access without knowledge of the internals of the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support multiple access to the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provide a means of traversal that is uniform across all aggregate structures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F4DB2BDD-64BE-492E-B182-303709BA6685}" type="slidenum">
              <a:rPr lang="en-US" sz="1400" smtClean="0">
                <a:latin typeface="Arial" charset="0"/>
              </a:rPr>
              <a:pPr eaLnBrk="1" hangingPunct="1"/>
              <a:t>34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Iterator (continued)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Known uses</a:t>
            </a:r>
          </a:p>
          <a:p>
            <a:pPr lvl="1" eaLnBrk="1" hangingPunct="1"/>
            <a:r>
              <a:rPr lang="en-US" dirty="0" smtClean="0"/>
              <a:t>Java</a:t>
            </a:r>
            <a:endParaRPr lang="en-US" dirty="0" smtClean="0"/>
          </a:p>
          <a:p>
            <a:pPr lvl="2" eaLnBrk="1" hangingPunct="1"/>
            <a:r>
              <a:rPr lang="en-US" dirty="0" smtClean="0"/>
              <a:t>For </a:t>
            </a:r>
            <a:r>
              <a:rPr lang="en-US" dirty="0" smtClean="0"/>
              <a:t>each loop</a:t>
            </a:r>
            <a:endParaRPr lang="en-US" dirty="0" smtClean="0"/>
          </a:p>
          <a:p>
            <a:pPr lvl="1" eaLnBrk="1" hangingPunct="1"/>
            <a:r>
              <a:rPr lang="en-US" dirty="0" smtClean="0"/>
              <a:t>Standard Template </a:t>
            </a:r>
            <a:r>
              <a:rPr lang="en-US" dirty="0" smtClean="0"/>
              <a:t>Library (C++)</a:t>
            </a:r>
            <a:endParaRPr lang="en-US" dirty="0" smtClean="0"/>
          </a:p>
          <a:p>
            <a:pPr lvl="2" eaLnBrk="1" hangingPunct="1"/>
            <a:r>
              <a:rPr lang="en-US" dirty="0" err="1" smtClean="0"/>
              <a:t>Iterator</a:t>
            </a:r>
            <a:r>
              <a:rPr lang="en-US" dirty="0" smtClean="0"/>
              <a:t> class</a:t>
            </a:r>
          </a:p>
          <a:p>
            <a:pPr eaLnBrk="1" hangingPunct="1"/>
            <a:r>
              <a:rPr lang="en-US" dirty="0" smtClean="0"/>
              <a:t>Motivation</a:t>
            </a:r>
          </a:p>
          <a:p>
            <a:pPr lvl="1" eaLnBrk="1" hangingPunct="1"/>
            <a:r>
              <a:rPr lang="en-US" dirty="0" smtClean="0"/>
              <a:t>Isolate the structure from the means of traversing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5FD3684C-BA45-4926-9024-FFE59C760554}" type="slidenum">
              <a:rPr lang="en-US" sz="1400" smtClean="0">
                <a:latin typeface="Arial" charset="0"/>
              </a:rPr>
              <a:pPr eaLnBrk="1" hangingPunct="1"/>
              <a:t>35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has been only a brief introduction to design patterns</a:t>
            </a:r>
          </a:p>
          <a:p>
            <a:pPr eaLnBrk="1" hangingPunct="1"/>
            <a:r>
              <a:rPr lang="en-US" smtClean="0"/>
              <a:t>Recall directive from the opening analogy</a:t>
            </a:r>
          </a:p>
          <a:p>
            <a:pPr lvl="1" eaLnBrk="1" hangingPunct="1"/>
            <a:r>
              <a:rPr lang="en-US" smtClean="0"/>
              <a:t>These designs contain patterns that must be</a:t>
            </a:r>
          </a:p>
          <a:p>
            <a:pPr lvl="2" eaLnBrk="1" hangingPunct="1"/>
            <a:r>
              <a:rPr lang="en-US" smtClean="0"/>
              <a:t>Understood</a:t>
            </a:r>
          </a:p>
          <a:p>
            <a:pPr lvl="2" eaLnBrk="1" hangingPunct="1"/>
            <a:r>
              <a:rPr lang="en-US" smtClean="0"/>
              <a:t>Memorized</a:t>
            </a:r>
          </a:p>
          <a:p>
            <a:pPr lvl="2" eaLnBrk="1" hangingPunct="1"/>
            <a:r>
              <a:rPr lang="en-US" smtClean="0"/>
              <a:t>Applied repeatedly</a:t>
            </a:r>
          </a:p>
          <a:p>
            <a:pPr eaLnBrk="1" hangingPunct="1"/>
            <a:r>
              <a:rPr lang="en-US" smtClean="0"/>
              <a:t>At best you have only begun step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288F95A9-EF32-4AB2-B57F-847FF50EC453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Motivation:  Promote reuse at design level</a:t>
            </a:r>
          </a:p>
          <a:p>
            <a:pPr eaLnBrk="1" hangingPunct="1"/>
            <a:r>
              <a:rPr lang="en-US" dirty="0" smtClean="0"/>
              <a:t>An o-o system is an assembly of classes</a:t>
            </a:r>
          </a:p>
          <a:p>
            <a:pPr eaLnBrk="1" hangingPunct="1"/>
            <a:r>
              <a:rPr lang="en-US" dirty="0" smtClean="0"/>
              <a:t>Want to leverage previous efforts</a:t>
            </a:r>
          </a:p>
          <a:p>
            <a:pPr eaLnBrk="1" hangingPunct="1"/>
            <a:r>
              <a:rPr lang="en-US" dirty="0" smtClean="0"/>
              <a:t>New systems contain functionality not present in old</a:t>
            </a:r>
          </a:p>
          <a:p>
            <a:pPr lvl="1" eaLnBrk="1" hangingPunct="1"/>
            <a:r>
              <a:rPr lang="en-US" dirty="0" smtClean="0"/>
              <a:t>Else why build a new one?</a:t>
            </a:r>
          </a:p>
          <a:p>
            <a:pPr eaLnBrk="1" hangingPunct="1"/>
            <a:r>
              <a:rPr lang="en-US" dirty="0" smtClean="0"/>
              <a:t>Existing classes will likely be used in different ways than originally designed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93283DE5-BF31-4FEF-99D2-55D36E5761CB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(continued)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At least some of needed functionality will have been previously developed</a:t>
            </a:r>
          </a:p>
          <a:p>
            <a:pPr lvl="1" eaLnBrk="1" hangingPunct="1"/>
            <a:r>
              <a:rPr lang="en-US" sz="2400" dirty="0" smtClean="0"/>
              <a:t>Why re-invent the wheel?</a:t>
            </a:r>
          </a:p>
          <a:p>
            <a:pPr lvl="1" eaLnBrk="1" hangingPunct="1"/>
            <a:r>
              <a:rPr lang="en-US" sz="2400" dirty="0" smtClean="0"/>
              <a:t>Developing new implementations to familiar </a:t>
            </a:r>
            <a:r>
              <a:rPr lang="en-US" sz="2400" dirty="0" smtClean="0"/>
              <a:t>problems</a:t>
            </a:r>
            <a:endParaRPr lang="en-US" sz="2400" dirty="0" smtClean="0"/>
          </a:p>
          <a:p>
            <a:pPr lvl="2" eaLnBrk="1" hangingPunct="1"/>
            <a:r>
              <a:rPr lang="en-US" sz="2000" dirty="0" smtClean="0"/>
              <a:t>Is a </a:t>
            </a:r>
            <a:r>
              <a:rPr lang="en-US" sz="2000" dirty="0" smtClean="0"/>
              <a:t>waste of time and  </a:t>
            </a:r>
            <a:r>
              <a:rPr lang="en-US" sz="2000" dirty="0" smtClean="0"/>
              <a:t>money while under development</a:t>
            </a:r>
            <a:endParaRPr lang="en-US" sz="2000" dirty="0" smtClean="0"/>
          </a:p>
          <a:p>
            <a:pPr lvl="2" eaLnBrk="1" hangingPunct="1"/>
            <a:r>
              <a:rPr lang="en-US" sz="2000" dirty="0" smtClean="0"/>
              <a:t>Serves as an injector of  </a:t>
            </a:r>
            <a:r>
              <a:rPr lang="en-US" sz="2000" dirty="0" smtClean="0"/>
              <a:t>faults</a:t>
            </a:r>
          </a:p>
          <a:p>
            <a:pPr lvl="3" eaLnBrk="1" hangingPunct="1"/>
            <a:r>
              <a:rPr lang="en-US" sz="1600" dirty="0" smtClean="0"/>
              <a:t>And therefore a further waste of time and money</a:t>
            </a:r>
            <a:endParaRPr lang="en-US" sz="1600" dirty="0" smtClean="0"/>
          </a:p>
          <a:p>
            <a:pPr eaLnBrk="1" hangingPunct="1"/>
            <a:r>
              <a:rPr lang="en-US" sz="2800" dirty="0" smtClean="0"/>
              <a:t>Design patterns are an attempt to provide a body of knowledge to commonly recurring problems</a:t>
            </a:r>
          </a:p>
          <a:p>
            <a:pPr lvl="1" eaLnBrk="1" hangingPunct="1"/>
            <a:r>
              <a:rPr lang="en-US" sz="2400" dirty="0" smtClean="0"/>
              <a:t>In a standard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8DBC1EE6-FC14-4B60-BF7E-A51E2806FBC0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(continued)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000"/>
                </a:solidFill>
              </a:rPr>
              <a:t>The</a:t>
            </a:r>
            <a:r>
              <a:rPr lang="en-US" smtClean="0"/>
              <a:t> standard reference for object-oriented design patterns is the book</a:t>
            </a:r>
          </a:p>
          <a:p>
            <a:pPr lvl="1" eaLnBrk="1" hangingPunct="1"/>
            <a:r>
              <a:rPr lang="en-US" smtClean="0"/>
              <a:t>Title: </a:t>
            </a:r>
            <a:r>
              <a:rPr lang="en-US" i="1" smtClean="0"/>
              <a:t>Design Patterns: Elements of Reusable Object-Oriented Software</a:t>
            </a:r>
          </a:p>
          <a:p>
            <a:pPr lvl="1" eaLnBrk="1" hangingPunct="1"/>
            <a:r>
              <a:rPr lang="en-US" smtClean="0"/>
              <a:t>Authors: Erich Gamma, Richard Helm, Ralph Johnson, and John Vlissides</a:t>
            </a:r>
          </a:p>
          <a:p>
            <a:pPr lvl="1" eaLnBrk="1" hangingPunct="1"/>
            <a:r>
              <a:rPr lang="en-US" smtClean="0"/>
              <a:t>The authors are referred to as the “Gang of Four” in object-oriented design literature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08B7C518-13E6-4091-A680-DAAE764970BC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Quote from Christopher Alexander</a:t>
            </a:r>
          </a:p>
          <a:p>
            <a:pPr eaLnBrk="1" hangingPunct="1">
              <a:buFontTx/>
              <a:buNone/>
            </a:pPr>
            <a:r>
              <a:rPr lang="en-US" i="1" smtClean="0"/>
              <a:t>	“Each pattern describes a problem which occurs over and over again in our environment, and then describes the core of the solution to that problem, in such a way that you can use this solution a million times over, without ever doing it the same way twice.”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6CEE5B13-DA36-40C1-8659-C890B29DC022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(continued)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origin of design patterns?</a:t>
            </a:r>
          </a:p>
          <a:p>
            <a:pPr lvl="1" eaLnBrk="1" hangingPunct="1"/>
            <a:r>
              <a:rPr lang="en-US" smtClean="0"/>
              <a:t>Conventional architecture</a:t>
            </a:r>
          </a:p>
          <a:p>
            <a:pPr lvl="1" eaLnBrk="1" hangingPunct="1"/>
            <a:r>
              <a:rPr lang="en-US" smtClean="0"/>
              <a:t>Proposed by Christopher Alexander</a:t>
            </a:r>
          </a:p>
          <a:p>
            <a:pPr lvl="1" eaLnBrk="1" hangingPunct="1"/>
            <a:r>
              <a:rPr lang="en-US" smtClean="0"/>
              <a:t>The architectural patterns described towns and buildings</a:t>
            </a:r>
          </a:p>
          <a:p>
            <a:pPr eaLnBrk="1" hangingPunct="1"/>
            <a:r>
              <a:rPr lang="en-US" smtClean="0"/>
              <a:t>A pattern is a bit of insight that conveys the essence of a proven solution to a commonly recurring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9 - </a:t>
            </a:r>
            <a:fld id="{03186904-B7C8-458E-86EE-D4AD67CAE825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(continued)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An analogy from Jim Coplien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“I could tell you how to make a dress by specifying the route of a pair of scissors through a piece of cloth, in terms of angles  and length of cut.  Or, I could give you a pattern.  By reading the specification, you would have no idea of what was being built.  The pattern foreshadows the product; it is the rule for making the thing, but it is also, in many respects, the thing itself.”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827</TotalTime>
  <Words>1795</Words>
  <Application>Microsoft Office PowerPoint</Application>
  <PresentationFormat>On-screen Show (4:3)</PresentationFormat>
  <Paragraphs>381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Fireball</vt:lpstr>
      <vt:lpstr>Lecture 9 Design Patterns</vt:lpstr>
      <vt:lpstr>Lecture Overview</vt:lpstr>
      <vt:lpstr>Background</vt:lpstr>
      <vt:lpstr>Introduction</vt:lpstr>
      <vt:lpstr>Introduction (continued)</vt:lpstr>
      <vt:lpstr>Introduction (continued)</vt:lpstr>
      <vt:lpstr>Definition </vt:lpstr>
      <vt:lpstr>Definition (continued)</vt:lpstr>
      <vt:lpstr>Definition (continued)</vt:lpstr>
      <vt:lpstr>Basic Design Patterns</vt:lpstr>
      <vt:lpstr>Design Pattern Classification</vt:lpstr>
      <vt:lpstr>Standard Format</vt:lpstr>
      <vt:lpstr>Standard Format (cont)</vt:lpstr>
      <vt:lpstr>Standard Format (continued)</vt:lpstr>
      <vt:lpstr>Standard Format (continued)</vt:lpstr>
      <vt:lpstr>Standard Format (continued)</vt:lpstr>
      <vt:lpstr>Standard Format (continued)</vt:lpstr>
      <vt:lpstr>Singleton (Object – Creational)</vt:lpstr>
      <vt:lpstr>Singleton (continued)</vt:lpstr>
      <vt:lpstr>Class Exercise</vt:lpstr>
      <vt:lpstr>Façade (Object-Structural)</vt:lpstr>
      <vt:lpstr>Façade (continued)</vt:lpstr>
      <vt:lpstr>Observer (Object-Behavioral)</vt:lpstr>
      <vt:lpstr>Observer (continued)</vt:lpstr>
      <vt:lpstr>Proxy (Object-Structural)</vt:lpstr>
      <vt:lpstr>Proxy (continued)</vt:lpstr>
      <vt:lpstr>Composite (Object-Structural)</vt:lpstr>
      <vt:lpstr>Composite (continued)</vt:lpstr>
      <vt:lpstr>Adapter (Object-Structural)</vt:lpstr>
      <vt:lpstr>Adapter (continued)</vt:lpstr>
      <vt:lpstr>Bridge (Object-Structural)</vt:lpstr>
      <vt:lpstr>Bridge (continued)</vt:lpstr>
      <vt:lpstr>Iterator (Object-Behavioral)</vt:lpstr>
      <vt:lpstr>Iterator (continued)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Life-Cycle Models</dc:title>
  <dc:creator>Bill</dc:creator>
  <cp:lastModifiedBy>admin</cp:lastModifiedBy>
  <cp:revision>49</cp:revision>
  <cp:lastPrinted>1601-01-01T00:00:00Z</cp:lastPrinted>
  <dcterms:created xsi:type="dcterms:W3CDTF">2003-01-26T23:29:36Z</dcterms:created>
  <dcterms:modified xsi:type="dcterms:W3CDTF">2014-10-20T11:53:21Z</dcterms:modified>
</cp:coreProperties>
</file>